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4" r:id="rId3"/>
    <p:sldId id="257" r:id="rId4"/>
    <p:sldId id="260" r:id="rId5"/>
    <p:sldId id="259" r:id="rId6"/>
    <p:sldId id="263" r:id="rId7"/>
    <p:sldId id="262" r:id="rId8"/>
    <p:sldId id="266" r:id="rId9"/>
    <p:sldId id="265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3372" autoAdjust="0"/>
  </p:normalViewPr>
  <p:slideViewPr>
    <p:cSldViewPr snapToGrid="0">
      <p:cViewPr varScale="1">
        <p:scale>
          <a:sx n="51" d="100"/>
          <a:sy n="51" d="100"/>
        </p:scale>
        <p:origin x="150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6560E-8678-429E-8A05-F574B318840E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85626-1BE5-4E83-8221-45DF80F503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35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73022-CE5A-67E0-A817-A453A5269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EE855BBB-3706-B8E5-9438-458A31316A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BF64282-1FBC-43E1-9D8A-5CB0B8C947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7165179-C76C-7553-3094-5AB6102F0D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185626-1BE5-4E83-8221-45DF80F50397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7509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185626-1BE5-4E83-8221-45DF80F50397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2971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185626-1BE5-4E83-8221-45DF80F50397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9004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185626-1BE5-4E83-8221-45DF80F50397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442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A5C89-3C0A-9E57-CA90-3CF205592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CF50D561-A4E9-F510-FB72-B1F95C4643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5C7DEEF-FEE8-B5E5-02C3-D8FED7D552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F47016B-E415-F608-D35D-D369707FBA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185626-1BE5-4E83-8221-45DF80F50397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4026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D5CA4-D74D-4FD2-3243-90D08C5CF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6C1485E-20DB-3F04-89ED-07FC3CC29D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8FB5AE7-7FAE-BEF5-1485-9FBBDA7973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E3FA052-ED7C-B3C2-E966-0115D239D1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185626-1BE5-4E83-8221-45DF80F50397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3020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F623E-4FA6-E81C-7982-74965AD88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7824ED18-283A-A1C4-1DF5-D76B7EC930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B31CE29-C17A-9B5E-8121-364338A98A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2203260-5A5C-4CCD-3658-3BCEC63308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185626-1BE5-4E83-8221-45DF80F50397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89469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FBC6E-699B-C033-52F6-96A4EC41B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28C23AD-AD7A-CA61-5645-E4534037C5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BEFFA51-FFAF-52DE-5E56-3089CEA0C9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6A6870C-F00D-8027-771A-613446BB04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185626-1BE5-4E83-8221-45DF80F50397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7411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E2EAC-2DC9-A5C8-C7A1-9F69F5AFC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3557DAD-DC9C-2BBE-1369-DFBA21F07F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F67B00F-F36F-9F1E-E333-C5F40DD33B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E1E52A-28D5-D724-2B50-66F339DA14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185626-1BE5-4E83-8221-45DF80F50397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9834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4F9F2-3B0A-DAEA-13D9-EE9A8D073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640D906-8021-AF86-60B6-AC456CCBDF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0494309-7363-E226-C365-B4D9B34B2A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77D4BE0-3F7B-543F-920F-28B37A54CC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185626-1BE5-4E83-8221-45DF80F50397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14953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D3D6C-E2ED-BB03-6EFB-8E2941B0C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A4A938F-49C9-9656-D946-A1619379C1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EC267E0-3390-3A76-B758-49725A956D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1129A1C-84C7-B9A6-6E0D-532363C700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185626-1BE5-4E83-8221-45DF80F50397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89768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0D8BA-83A2-9C18-6421-8B83E9DEB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258CE5D-6D64-BAE1-02A0-5B2D4E64E8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C03B85C0-9A22-C554-8A4E-709F82A461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B27A834-FE0B-200D-A454-2B9A558A46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185626-1BE5-4E83-8221-45DF80F50397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1830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BCE5AF-5F7E-4AAB-A032-E324953814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D57DB46-25EC-5327-0AB1-7A79F849A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41FEAD2-E4E0-E2BC-A3DF-6A288F10C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E0E3-D69E-4777-AC2B-CBBAB7C6D643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5FF1E6D-590D-B13C-541D-9F6120212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10975F7-1632-679C-A4A8-F58BC07ED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8002-7AA5-4052-BE4A-FB5B2F826AB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4379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6F91E7-B40D-2D4E-E758-726649A7D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220801-660C-6577-A0A0-3ADB49184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A005ECF-E217-5885-E0E2-3DB359265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E0E3-D69E-4777-AC2B-CBBAB7C6D643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857E45E-B08B-D6CC-249B-24A0F0796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DC5E2A4-3165-5E5A-5E17-08EA2FB12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8002-7AA5-4052-BE4A-FB5B2F826AB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7512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6B5025-39D8-5732-49DC-F90452DA5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3C6AD9-E11E-97E7-5E77-0CEAFB907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6F8F47F-5725-78B1-310B-561B45FD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E0E3-D69E-4777-AC2B-CBBAB7C6D643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F9DC32B-3C3F-BB95-E972-C024CF7BA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1E26896-B1F8-B984-C7CD-85AF2749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8002-7AA5-4052-BE4A-FB5B2F826AB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2000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16059D-755F-77AB-810A-EEE172002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06D817-1981-D6B7-E902-FEC58DB523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F125775-89FD-2401-FC49-BDD2CEE2DF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6B08699-82F8-0AED-75E9-21297EF8E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E0E3-D69E-4777-AC2B-CBBAB7C6D643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7351C39-3D0B-D059-50BB-59A76B196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D433E36-D0CA-EA39-D8E2-8E76E5736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8002-7AA5-4052-BE4A-FB5B2F826AB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5023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344D39-7F11-1600-A77D-AF275E507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5105C59-327E-CB24-FFB0-FA7C82DF6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56532DD-3848-2964-4B0D-95A4889289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D3F4AEC-EEC0-D57F-B9F7-7D9A8D2BE3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6CBC5EB-C78C-9299-F286-B9725063F1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2D4126B3-92DA-9244-46D6-0CA810CEF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E0E3-D69E-4777-AC2B-CBBAB7C6D643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9A5963C9-A1A3-03D4-A319-2683EBBF8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358AADA4-052F-8AF6-4DC1-32B9996B1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8002-7AA5-4052-BE4A-FB5B2F826AB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5275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695EF3-D7C3-0007-87EC-1259E508B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0244498-BCDF-350D-B86D-BA76C8EE2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E0E3-D69E-4777-AC2B-CBBAB7C6D643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44F350F-E8E4-F60F-EBD2-C39D907B2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1FD7EDD-9791-BA5A-E7BB-F26F4487A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8002-7AA5-4052-BE4A-FB5B2F826AB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2926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A09D2C6-8A01-BADD-607B-2DD4E6292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E0E3-D69E-4777-AC2B-CBBAB7C6D643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DDCB39A-2040-8D07-BBA4-85FFBF805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7E0297E-BAAB-BF8A-8461-0102E3DCB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8002-7AA5-4052-BE4A-FB5B2F826AB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7491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8957A7-D1AC-5641-7FC4-9DC69BCE4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ED57836-D545-3F0A-2EE4-60E2592A3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B4C4C0B-15B5-8C22-C9E0-6CB72F34A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90C58E9-3400-C7DB-66CA-B140FB7A7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E0E3-D69E-4777-AC2B-CBBAB7C6D643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4D4528A-7F4F-07D3-4D7E-7F688E5D1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82BD8EA-2851-B1FD-02DB-098FEBD1A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8002-7AA5-4052-BE4A-FB5B2F826AB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9590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C5200B-A192-73AA-DA31-B7454F7BB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D83823C-B6E4-3E87-62ED-D5007BD76D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2646713-9D48-85D8-BB8A-ECF68AF4EF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2632C5A-0378-0AF4-6683-1A2DBA7E3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E0E3-D69E-4777-AC2B-CBBAB7C6D643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ADD1231-08FF-8DC4-947A-81230BE34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FE5D0AB-19F4-532B-AFF7-21DC3C09B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8002-7AA5-4052-BE4A-FB5B2F826AB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8572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AB9AF7-8340-3EF8-8143-D3C045F23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78B8A8D-ABEF-456A-1DF1-4D77F692DC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4A7CA29-D5FA-0D3C-F4E1-E34BC3F32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E0E3-D69E-4777-AC2B-CBBAB7C6D643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E2A0CA7-5E99-45DB-0552-FB19D62B3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F606F8D-2F4C-A09F-C9B8-8971FCA28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8002-7AA5-4052-BE4A-FB5B2F826AB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4353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2BFB43F0-1514-9C18-A1F9-E173D67A81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4A4F1E8-1567-38C5-A13F-396CCE1DD2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E4988C7-5F87-87A4-A62F-020E90826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E0E3-D69E-4777-AC2B-CBBAB7C6D643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E6ADDED-3176-24FC-AF4C-A1E0F9A2C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CDD24A2-01CF-5851-B048-19A1A5AD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38002-7AA5-4052-BE4A-FB5B2F826AB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722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CF761D2-3E46-1C9F-12F2-1DF5993D7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CE0B169-E3B0-7101-3252-2B79F0CBC9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20C42F3-8D3D-732B-181C-24E327D06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EE0E3-D69E-4777-AC2B-CBBAB7C6D643}" type="datetimeFigureOut">
              <a:rPr lang="pl-PL" smtClean="0"/>
              <a:t>18.12.2024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5C658E7-A6C9-E670-140F-13B63E03F2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55DC2E3-4696-DC31-C466-51B84B987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38002-7AA5-4052-BE4A-FB5B2F826AB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3818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istebna@luteranie.p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mailto:ecavistebne@centrum.s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FB3591-DC22-9FC6-DBD9-DC94F1F17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0800" y="3471619"/>
            <a:ext cx="9144000" cy="1550528"/>
          </a:xfrm>
        </p:spPr>
        <p:txBody>
          <a:bodyPr>
            <a:noAutofit/>
          </a:bodyPr>
          <a:lstStyle/>
          <a:p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Participácia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v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rámci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projektu:</a:t>
            </a: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36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br>
              <a:rPr lang="pl-PL" sz="36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3600" b="1" kern="1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Istebna (PL) – Istebne (SK): </a:t>
            </a:r>
            <a:r>
              <a:rPr lang="pl-PL" sz="3600" b="1" kern="100" dirty="0" err="1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Máme</a:t>
            </a:r>
            <a:r>
              <a:rPr lang="pl-PL" sz="3600" b="1" kern="1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600" b="1" kern="100" dirty="0" err="1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veľa</a:t>
            </a:r>
            <a:r>
              <a:rPr lang="pl-PL" sz="3600" b="1" kern="100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600" b="1" kern="100" dirty="0" err="1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spoločného</a:t>
            </a:r>
            <a:br>
              <a:rPr lang="pl-PL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l-PL" sz="36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endParaRPr lang="pl-PL" sz="36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60F6B19-EE3E-B6FB-E221-28A40DA40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4266"/>
            <a:ext cx="9144000" cy="1655762"/>
          </a:xfrm>
        </p:spPr>
        <p:txBody>
          <a:bodyPr/>
          <a:lstStyle/>
          <a:p>
            <a:endParaRPr lang="pl-PL" sz="2000" b="1" dirty="0"/>
          </a:p>
          <a:p>
            <a:r>
              <a:rPr lang="pl-PL" b="1" dirty="0"/>
              <a:t>Projekt </a:t>
            </a:r>
            <a:r>
              <a:rPr lang="pl-PL" b="1" dirty="0" err="1"/>
              <a:t>bude</a:t>
            </a:r>
            <a:r>
              <a:rPr lang="pl-PL" b="1" dirty="0"/>
              <a:t> </a:t>
            </a:r>
            <a:r>
              <a:rPr lang="pl-PL" b="1" dirty="0" err="1"/>
              <a:t>realizovaný</a:t>
            </a:r>
            <a:r>
              <a:rPr lang="pl-PL" b="1" dirty="0"/>
              <a:t> v </a:t>
            </a:r>
            <a:r>
              <a:rPr lang="pl-PL" b="1" dirty="0" err="1"/>
              <a:t>rámci</a:t>
            </a:r>
            <a:r>
              <a:rPr lang="pl-PL" b="1" dirty="0"/>
              <a:t> Programu</a:t>
            </a:r>
          </a:p>
          <a:p>
            <a:r>
              <a:rPr lang="pl-PL" b="1" dirty="0" err="1"/>
              <a:t>Interreg</a:t>
            </a:r>
            <a:r>
              <a:rPr lang="pl-PL" b="1" dirty="0"/>
              <a:t> </a:t>
            </a:r>
            <a:r>
              <a:rPr lang="pl-PL" b="1" dirty="0" err="1"/>
              <a:t>Poľsko-Slovensko</a:t>
            </a:r>
            <a:r>
              <a:rPr lang="pl-PL" b="1" dirty="0"/>
              <a:t> 2021-2027</a:t>
            </a:r>
          </a:p>
          <a:p>
            <a:endParaRPr lang="pl-PL" sz="2000" b="1" dirty="0"/>
          </a:p>
          <a:p>
            <a:endParaRPr lang="pl-PL" sz="2000" b="1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B08AC28-759F-497A-A469-974C6C6C2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117" y="1007972"/>
            <a:ext cx="4873955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02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024D4-1A42-4DC4-C19C-D713A2E29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883BFFC-A2DC-01A8-9B1D-0E77BE9191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4151" y="2752928"/>
            <a:ext cx="9144000" cy="1116001"/>
          </a:xfrm>
        </p:spPr>
        <p:txBody>
          <a:bodyPr>
            <a:noAutofit/>
          </a:bodyPr>
          <a:lstStyle/>
          <a:p>
            <a:pPr algn="l"/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Parafia Ewangelicko-Augsburska w Istebnej </a:t>
            </a: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Cirkevný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zbor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ECAV na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Slovensku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Istebné</a:t>
            </a: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endParaRPr lang="pl-PL" sz="24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52D61D8-F49E-5F98-8D6F-B55BA4C2BB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9117" y="1998522"/>
            <a:ext cx="9144000" cy="1116000"/>
          </a:xfrm>
        </p:spPr>
        <p:txBody>
          <a:bodyPr>
            <a:normAutofit/>
          </a:bodyPr>
          <a:lstStyle/>
          <a:p>
            <a:r>
              <a:rPr lang="pl-PL" b="1" dirty="0" err="1"/>
              <a:t>Partneri</a:t>
            </a:r>
            <a:r>
              <a:rPr lang="pl-PL" b="1" dirty="0"/>
              <a:t> projektu: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093D745-5953-5F80-9A83-7A7FDFF00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117" y="809699"/>
            <a:ext cx="4873955" cy="11160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B7C81C28-E41D-EB80-FEDF-2A60175DD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923" y="3743479"/>
            <a:ext cx="2158171" cy="2877561"/>
          </a:xfrm>
          <a:prstGeom prst="rect">
            <a:avLst/>
          </a:prstGeom>
        </p:spPr>
      </p:pic>
      <p:pic>
        <p:nvPicPr>
          <p:cNvPr id="1026" name="Picture 2" descr="Istebné - náš domov | Facebook">
            <a:extLst>
              <a:ext uri="{FF2B5EF4-FFF2-40B4-BE49-F238E27FC236}">
                <a16:creationId xmlns:a16="http://schemas.microsoft.com/office/drawing/2014/main" id="{F1AF78D0-6BC4-3760-66B6-271E33868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12" y="4105072"/>
            <a:ext cx="3895074" cy="25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656E4F26-CBD4-3879-7CA5-463E40C2F2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33740" y="809699"/>
            <a:ext cx="1188823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46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C5480-DA23-09DA-837F-FC7E8873E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28CD31-9C52-BA90-3839-8B29DB547B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6097" y="1720464"/>
            <a:ext cx="9144000" cy="1116000"/>
          </a:xfrm>
        </p:spPr>
        <p:txBody>
          <a:bodyPr>
            <a:noAutofit/>
          </a:bodyPr>
          <a:lstStyle/>
          <a:p>
            <a:pPr algn="l"/>
            <a:br>
              <a:rPr lang="pl-PL" sz="36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36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br>
              <a:rPr lang="pl-PL" sz="36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endParaRPr lang="pl-PL" sz="24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AD04597-7504-A460-138E-578FE0844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911" y="2082414"/>
            <a:ext cx="7740000" cy="4644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5190F72-22BC-1B00-DC53-09D4665485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097" y="131586"/>
            <a:ext cx="4873955" cy="111600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4D721BA-CC25-9BA4-371C-AE105A6CF3C5}"/>
              </a:ext>
            </a:extLst>
          </p:cNvPr>
          <p:cNvSpPr txBox="1"/>
          <p:nvPr/>
        </p:nvSpPr>
        <p:spPr>
          <a:xfrm>
            <a:off x="1585911" y="1194037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/>
              <a:t>Projekt </a:t>
            </a:r>
            <a:r>
              <a:rPr lang="pl-PL" sz="2400" b="1" dirty="0" err="1"/>
              <a:t>plánujeme</a:t>
            </a:r>
            <a:r>
              <a:rPr lang="pl-PL" sz="2400" b="1" dirty="0"/>
              <a:t> </a:t>
            </a:r>
            <a:r>
              <a:rPr lang="pl-PL" sz="2400" b="1" dirty="0" err="1"/>
              <a:t>realizovať</a:t>
            </a:r>
            <a:r>
              <a:rPr lang="pl-PL" sz="2400" b="1" dirty="0"/>
              <a:t> v </a:t>
            </a:r>
            <a:r>
              <a:rPr lang="pl-PL" sz="2400" b="1" dirty="0" err="1"/>
              <a:t>rámci</a:t>
            </a:r>
            <a:r>
              <a:rPr lang="pl-PL" sz="2400" b="1" dirty="0"/>
              <a:t> </a:t>
            </a:r>
            <a:r>
              <a:rPr lang="pl-PL" sz="2400" b="1" dirty="0" err="1"/>
              <a:t>Priority</a:t>
            </a:r>
            <a:r>
              <a:rPr lang="pl-PL" sz="2400" b="1" dirty="0"/>
              <a:t> 3:„Tvorivé a </a:t>
            </a:r>
            <a:r>
              <a:rPr lang="pl-PL" sz="2400" b="1" dirty="0" err="1"/>
              <a:t>turisticky</a:t>
            </a:r>
            <a:r>
              <a:rPr lang="pl-PL" sz="2400" b="1" dirty="0"/>
              <a:t> </a:t>
            </a:r>
            <a:r>
              <a:rPr lang="pl-PL" sz="2400" b="1" dirty="0" err="1"/>
              <a:t>atraktívne</a:t>
            </a:r>
            <a:r>
              <a:rPr lang="pl-PL" sz="2400" b="1" dirty="0"/>
              <a:t> </a:t>
            </a:r>
            <a:r>
              <a:rPr lang="pl-PL" sz="2400" b="1" dirty="0" err="1"/>
              <a:t>pohraničie</a:t>
            </a:r>
            <a:r>
              <a:rPr lang="pl-PL" sz="2400" b="1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2338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E5C85-86F6-0127-8D4D-C7B4E4B7B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F77BDBC0-75DC-A9AB-CA89-BFC573E05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7745" y="3538964"/>
            <a:ext cx="5020640" cy="2311064"/>
          </a:xfrm>
        </p:spPr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E31B041-C970-2C5B-54DC-ED722789A8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9850" y="2861856"/>
            <a:ext cx="9144000" cy="1550528"/>
          </a:xfrm>
        </p:spPr>
        <p:txBody>
          <a:bodyPr>
            <a:noAutofit/>
          </a:bodyPr>
          <a:lstStyle/>
          <a:p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pl-PL" sz="36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36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br>
              <a:rPr lang="pl-PL" sz="36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pl-PL" sz="36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endParaRPr lang="pl-PL" sz="36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9407393-8D59-F018-54B2-3EB710007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790" y="449972"/>
            <a:ext cx="4873955" cy="11160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06B44571-41FE-FA86-1EAA-F84280821ACC}"/>
              </a:ext>
            </a:extLst>
          </p:cNvPr>
          <p:cNvSpPr txBox="1"/>
          <p:nvPr/>
        </p:nvSpPr>
        <p:spPr>
          <a:xfrm>
            <a:off x="1236914" y="1424212"/>
            <a:ext cx="97181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Špecifického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cieľa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1: „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Posilnenie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úlohy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kultúry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udržateľného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cestovného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ruchu v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oblasti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hospodárskeho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rozvoja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sociálneho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začlenenia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sociálnej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inovácie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”.</a:t>
            </a:r>
            <a:endParaRPr lang="pl-PL" sz="2400" b="1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615E6AC-13DF-654C-85C7-BC27DECE5E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6914" y="2556028"/>
            <a:ext cx="5141471" cy="38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05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8F19A-39A0-3CF3-373B-D00F0FFB2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4B313-CFCF-8889-27BF-A530473988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5102" y="3038837"/>
            <a:ext cx="9144000" cy="1459421"/>
          </a:xfrm>
        </p:spPr>
        <p:txBody>
          <a:bodyPr>
            <a:noAutofit/>
          </a:bodyPr>
          <a:lstStyle/>
          <a:p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pl-PL" sz="36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endParaRPr lang="pl-PL" sz="24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DCD73AF-DC22-0517-26A3-C703488A57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9117" y="2123973"/>
            <a:ext cx="9144000" cy="1686028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Hlavný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cieľ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projektu: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Zachovanie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podpora </a:t>
            </a: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kultúrneho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dedičstva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vrátane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sakrálnej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architektúry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poľsko-slovenského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pohraničia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zvýšenie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turistickej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atraktivity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miest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 </a:t>
            </a: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tomto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pohraničí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najmä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Istebna (PL) a </a:t>
            </a:r>
            <a:r>
              <a:rPr lang="pl-PL" sz="9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Istebné</a:t>
            </a:r>
            <a:r>
              <a:rPr lang="pl-PL" sz="9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(SK).</a:t>
            </a:r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E272AE72-5F1B-1008-0010-F1CB08D0F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117" y="1007972"/>
            <a:ext cx="4873955" cy="11160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7166115-8EEE-AB6B-04BE-73DD8C47B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757" y="4205286"/>
            <a:ext cx="2787222" cy="2232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3EF4907-C061-B0D4-5809-4D14436C92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5023" y="4084086"/>
            <a:ext cx="2664000" cy="23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20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9F603-3B47-6374-3988-24C3C0313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13503A-F848-A74F-B8C7-516C2D54D5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5102" y="3038837"/>
            <a:ext cx="9144000" cy="1459421"/>
          </a:xfrm>
        </p:spPr>
        <p:txBody>
          <a:bodyPr>
            <a:noAutofit/>
          </a:bodyPr>
          <a:lstStyle/>
          <a:p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pl-PL" sz="36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endParaRPr lang="pl-PL" sz="24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1AE8678-6244-4A8E-A722-96FA6DE78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9117" y="2123972"/>
            <a:ext cx="10373766" cy="2868041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Cieľové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skupiny: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obyvatelia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poľsko-slovenského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pohraničia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turisti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navštevujúci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mestá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okrese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Cieszyn a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Dolný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Kubín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miestni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ľudoví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umelci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remeselníci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zástupcovia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kultúrnych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inštitúcií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turistické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informácie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zástupcovia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miestnych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kultúrnych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turistických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spolkov</a:t>
            </a:r>
            <a:r>
              <a:rPr lang="pl-PL" sz="9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9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D4EB45E-6ABD-2627-DA84-074AA1E71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117" y="1007972"/>
            <a:ext cx="4873955" cy="11160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07112C0-DDE1-B501-5C75-0D92485AF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246" y="4902770"/>
            <a:ext cx="1677032" cy="1656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A21961E7-D68C-8F74-83C1-4DAA1DE6ED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1160" y="4992013"/>
            <a:ext cx="2219156" cy="14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630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7FC5F-08C5-5A8F-68EB-A89639380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CDE13D-B927-76E9-2BF4-DC3310760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1071" y="2944585"/>
            <a:ext cx="9144000" cy="968829"/>
          </a:xfrm>
        </p:spPr>
        <p:txBody>
          <a:bodyPr>
            <a:noAutofit/>
          </a:bodyPr>
          <a:lstStyle/>
          <a:p>
            <a:pPr algn="l"/>
            <a:r>
              <a:rPr lang="pl-PL" sz="2400" b="1" dirty="0" err="1">
                <a:latin typeface="+mn-lt"/>
              </a:rPr>
              <a:t>Odhadovaný</a:t>
            </a:r>
            <a:r>
              <a:rPr lang="pl-PL" sz="2400" b="1" dirty="0">
                <a:latin typeface="+mn-lt"/>
              </a:rPr>
              <a:t> </a:t>
            </a:r>
            <a:r>
              <a:rPr lang="pl-PL" sz="2400" b="1" dirty="0" err="1">
                <a:latin typeface="+mn-lt"/>
              </a:rPr>
              <a:t>rozpočet</a:t>
            </a:r>
            <a:r>
              <a:rPr lang="pl-PL" sz="2400" b="1" dirty="0">
                <a:latin typeface="+mn-lt"/>
              </a:rPr>
              <a:t> projektu: ok. 270 tys. EUR</a:t>
            </a:r>
            <a:br>
              <a:rPr lang="pl-PL" sz="2000" dirty="0"/>
            </a:br>
            <a:endParaRPr lang="pl-PL" sz="20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B4D0485-0BE7-814D-2415-54E2D23E85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1071" y="1999729"/>
            <a:ext cx="9144000" cy="884985"/>
          </a:xfrm>
        </p:spPr>
        <p:txBody>
          <a:bodyPr>
            <a:normAutofit/>
          </a:bodyPr>
          <a:lstStyle/>
          <a:p>
            <a:pPr algn="l"/>
            <a:r>
              <a:rPr lang="pl-PL" b="1" kern="1800" dirty="0" err="1">
                <a:cs typeface="+mj-cs"/>
              </a:rPr>
              <a:t>Plánovaný</a:t>
            </a:r>
            <a:r>
              <a:rPr lang="pl-PL" b="1" kern="1800" dirty="0">
                <a:cs typeface="+mj-cs"/>
              </a:rPr>
              <a:t> </a:t>
            </a:r>
            <a:r>
              <a:rPr lang="pl-PL" b="1" kern="1800" dirty="0" err="1">
                <a:cs typeface="+mj-cs"/>
              </a:rPr>
              <a:t>termín</a:t>
            </a:r>
            <a:r>
              <a:rPr lang="pl-PL" b="1" kern="1800" dirty="0">
                <a:cs typeface="+mj-cs"/>
              </a:rPr>
              <a:t> </a:t>
            </a:r>
            <a:r>
              <a:rPr lang="pl-PL" b="1" kern="1800" dirty="0" err="1">
                <a:cs typeface="+mj-cs"/>
              </a:rPr>
              <a:t>realizácie</a:t>
            </a:r>
            <a:r>
              <a:rPr lang="pl-PL" b="1" kern="1800" dirty="0">
                <a:cs typeface="+mj-cs"/>
              </a:rPr>
              <a:t> projektu: 2025-2026 </a:t>
            </a:r>
          </a:p>
          <a:p>
            <a:pPr algn="l"/>
            <a:endParaRPr lang="pl-PL" b="1" kern="1800" dirty="0">
              <a:cs typeface="+mj-cs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FB8B982-D647-D427-D89F-7DD615D5C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116" y="480958"/>
            <a:ext cx="4873955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333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DB333-68CB-ED20-8A30-EFA3F5FA3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1B4ECA-4010-9ED0-23B7-4B0980580E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7721" y="2296888"/>
            <a:ext cx="9144000" cy="3722912"/>
          </a:xfrm>
        </p:spPr>
        <p:txBody>
          <a:bodyPr>
            <a:noAutofit/>
          </a:bodyPr>
          <a:lstStyle/>
          <a:p>
            <a:pPr algn="l"/>
            <a:r>
              <a:rPr lang="pl-PL" sz="2400" b="1" kern="1800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1.  </a:t>
            </a:r>
            <a:r>
              <a:rPr lang="pl-PL" sz="2400" b="1" kern="1800" dirty="0" err="1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Organizovanie</a:t>
            </a:r>
            <a:r>
              <a:rPr lang="pl-PL" sz="2400" b="1" kern="1800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podujatí</a:t>
            </a:r>
            <a:r>
              <a:rPr lang="pl-PL" sz="2400" b="1" kern="1800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súvisiacich</a:t>
            </a:r>
            <a:r>
              <a:rPr lang="pl-PL" sz="2400" b="1" kern="1800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s </a:t>
            </a:r>
            <a:r>
              <a:rPr lang="pl-PL" sz="2400" b="1" kern="1800" dirty="0" err="1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propagáciou</a:t>
            </a:r>
            <a:r>
              <a:rPr lang="pl-PL" sz="2400" b="1" kern="1800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kultúrneho</a:t>
            </a:r>
            <a:r>
              <a:rPr lang="pl-PL" sz="2400" b="1" kern="1800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dedičstva</a:t>
            </a:r>
            <a:r>
              <a:rPr lang="pl-PL" sz="2400" b="1" kern="1800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a </a:t>
            </a:r>
            <a:r>
              <a:rPr lang="pl-PL" sz="2400" b="1" kern="1800" dirty="0" err="1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turistických</a:t>
            </a:r>
            <a:r>
              <a:rPr lang="pl-PL" sz="2400" b="1" kern="1800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atrakcií</a:t>
            </a:r>
            <a:r>
              <a:rPr lang="pl-PL" sz="2400" b="1" kern="1800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Istebnej (PL) a </a:t>
            </a:r>
            <a:r>
              <a:rPr lang="pl-PL" sz="2400" b="1" kern="1800" dirty="0" err="1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Istebného</a:t>
            </a:r>
            <a:r>
              <a:rPr lang="pl-PL" sz="2400" b="1" kern="1800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(SK), </a:t>
            </a:r>
            <a:r>
              <a:rPr lang="pl-PL" sz="2400" b="1" kern="1800" dirty="0" err="1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vrátane</a:t>
            </a:r>
            <a:r>
              <a:rPr lang="pl-PL" sz="2400" b="1" kern="1800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-</a:t>
            </a:r>
            <a:r>
              <a:rPr lang="pl-PL" sz="2400" b="1" kern="1800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remeselných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dielní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a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ľudových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a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umeleckých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remesiel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b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-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návštevy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najvýznamnejších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turistických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atrakcií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oboch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miest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b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-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konferencie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o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históriu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a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kultúru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tejto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časti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poľsko-poľského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pohraničia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-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slovenského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b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Podujatia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sa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zúčastnia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zástupcovia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oboch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miest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-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mestské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úrady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pracovníci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kultúrnych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stredísk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ľudia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zodpovední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za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cestovný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ruch,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miestni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ľudoví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umelci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obyvatelia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zástupcovia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miestnych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kultúrnych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a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turistických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spolkov</a:t>
            </a: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b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endParaRPr lang="pl-PL" sz="24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6F424EF-758A-20CB-B353-518DA028C3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1071" y="1491923"/>
            <a:ext cx="9144000" cy="493100"/>
          </a:xfrm>
        </p:spPr>
        <p:txBody>
          <a:bodyPr>
            <a:normAutofit/>
          </a:bodyPr>
          <a:lstStyle/>
          <a:p>
            <a:pPr algn="l"/>
            <a:r>
              <a:rPr lang="pl-PL" b="1" kern="1800" dirty="0" err="1">
                <a:cs typeface="+mj-cs"/>
              </a:rPr>
              <a:t>Plánované</a:t>
            </a:r>
            <a:r>
              <a:rPr lang="pl-PL" b="1" kern="1800" dirty="0">
                <a:cs typeface="+mj-cs"/>
              </a:rPr>
              <a:t> </a:t>
            </a:r>
            <a:r>
              <a:rPr lang="pl-PL" b="1" kern="1800" dirty="0" err="1">
                <a:cs typeface="+mj-cs"/>
              </a:rPr>
              <a:t>projektové</a:t>
            </a:r>
            <a:r>
              <a:rPr lang="pl-PL" b="1" kern="1800" dirty="0">
                <a:cs typeface="+mj-cs"/>
              </a:rPr>
              <a:t> </a:t>
            </a:r>
            <a:r>
              <a:rPr lang="pl-PL" b="1" kern="1800" dirty="0" err="1">
                <a:cs typeface="+mj-cs"/>
              </a:rPr>
              <a:t>aktivity</a:t>
            </a:r>
            <a:r>
              <a:rPr lang="pl-PL" b="1" kern="1800" dirty="0">
                <a:cs typeface="+mj-cs"/>
              </a:rPr>
              <a:t>: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0E8FFBB-F6B0-1644-97FA-9FD8A7F72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116" y="480958"/>
            <a:ext cx="4873955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355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27D42-8326-7444-E1DF-6140B346E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D91EBB-A635-3286-8BB8-B3E4D00446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6023" y="2416628"/>
            <a:ext cx="9144000" cy="3642006"/>
          </a:xfrm>
        </p:spPr>
        <p:txBody>
          <a:bodyPr>
            <a:noAutofit/>
          </a:bodyPr>
          <a:lstStyle/>
          <a:p>
            <a:pPr algn="l"/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2.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Obnova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fasády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budovy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evanjelicko-augsburského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cirkevného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zboru v Istebnej (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vrátane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výmeny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okolitej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dlažby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) ,</a:t>
            </a:r>
            <a:b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</a:br>
            <a:b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3.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Obnova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fasády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dreveného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kostola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v Istebnom (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renovácia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zvislých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a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vodorovných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nosných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konštrukcií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kostola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z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vonkajšej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strany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),</a:t>
            </a:r>
            <a:b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</a:br>
            <a:b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4.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Propagácia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projektu (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informácie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o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projekte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na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webových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stránkach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partnerov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a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sociálnych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médiách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informačných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a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propagačných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400" b="1" kern="18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tabuliach</a:t>
            </a:r>
            <a: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). </a:t>
            </a:r>
            <a:br>
              <a:rPr lang="pl-PL" sz="2400" b="1" kern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</a:br>
            <a:endParaRPr lang="pl-PL" sz="2400" b="1" kern="18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3FD29AF-85FB-C357-2128-D8CD075F60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923" y="1684043"/>
            <a:ext cx="9144000" cy="819671"/>
          </a:xfrm>
        </p:spPr>
        <p:txBody>
          <a:bodyPr>
            <a:normAutofit/>
          </a:bodyPr>
          <a:lstStyle/>
          <a:p>
            <a:pPr algn="l"/>
            <a:r>
              <a:rPr lang="pl-PL" b="1" kern="1800" dirty="0" err="1">
                <a:cs typeface="+mj-cs"/>
              </a:rPr>
              <a:t>Plánované</a:t>
            </a:r>
            <a:r>
              <a:rPr lang="pl-PL" b="1" kern="1800" dirty="0">
                <a:cs typeface="+mj-cs"/>
              </a:rPr>
              <a:t> </a:t>
            </a:r>
            <a:r>
              <a:rPr lang="pl-PL" b="1" kern="1800" dirty="0" err="1">
                <a:cs typeface="+mj-cs"/>
              </a:rPr>
              <a:t>projektové</a:t>
            </a:r>
            <a:r>
              <a:rPr lang="pl-PL" b="1" kern="1800" dirty="0">
                <a:cs typeface="+mj-cs"/>
              </a:rPr>
              <a:t> </a:t>
            </a:r>
            <a:r>
              <a:rPr lang="pl-PL" b="1" kern="1800" dirty="0" err="1">
                <a:cs typeface="+mj-cs"/>
              </a:rPr>
              <a:t>aktivity</a:t>
            </a:r>
            <a:r>
              <a:rPr lang="pl-PL" b="1" kern="1800" dirty="0">
                <a:cs typeface="+mj-cs"/>
              </a:rPr>
              <a:t>: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47BCD28-BB22-1EBC-AD35-436AD216B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116" y="568044"/>
            <a:ext cx="4873955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976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021F-9C74-4CAF-EECB-AC70E2C50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EC4936-DDE3-D5B4-6930-BBEEA8292E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7923" y="2256064"/>
            <a:ext cx="9144000" cy="3516086"/>
          </a:xfrm>
        </p:spPr>
        <p:txBody>
          <a:bodyPr>
            <a:noAutofit/>
          </a:bodyPr>
          <a:lstStyle/>
          <a:p>
            <a:pPr algn="l"/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1.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Myslíte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si,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že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by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mala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súčasná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spolupráca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evanjelických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farností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z Istebnej (PL) a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Istebného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(SK)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rozšíriť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ďalšie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subjekty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napr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np.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miestne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kultúrne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turistické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inštitúcie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orgány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samosprávy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spoločenské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organizácie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?   </a:t>
            </a: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2.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Môže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prípadná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užšia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spolupráca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dvoch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turistických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miest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Istebna (PL) a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Istebné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(SK)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prispieť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k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sociálno-ekonomickému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rozvoju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poľsko-slovenského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pohraničia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? </a:t>
            </a:r>
            <a:br>
              <a:rPr lang="pl-PL" sz="2400" b="1" kern="1800" dirty="0">
                <a:latin typeface="Calibri" panose="020F0502020204030204" pitchFamily="34" charset="0"/>
              </a:rPr>
            </a:br>
            <a:endParaRPr lang="pl-PL" sz="2400" b="1" kern="18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0821437-01E9-BD31-F03B-BBD92198FC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923" y="1684043"/>
            <a:ext cx="9144000" cy="819671"/>
          </a:xfrm>
        </p:spPr>
        <p:txBody>
          <a:bodyPr>
            <a:normAutofit/>
          </a:bodyPr>
          <a:lstStyle/>
          <a:p>
            <a:pPr algn="l"/>
            <a:r>
              <a:rPr lang="pl-PL" b="1" kern="1800" dirty="0">
                <a:cs typeface="+mj-cs"/>
              </a:rPr>
              <a:t>Pomocné </a:t>
            </a:r>
            <a:r>
              <a:rPr lang="pl-PL" b="1" kern="1800" dirty="0" err="1">
                <a:cs typeface="+mj-cs"/>
              </a:rPr>
              <a:t>otázky</a:t>
            </a:r>
            <a:r>
              <a:rPr lang="pl-PL" b="1" kern="1800" dirty="0">
                <a:cs typeface="+mj-cs"/>
              </a:rPr>
              <a:t> k </a:t>
            </a:r>
            <a:r>
              <a:rPr lang="pl-PL" b="1" kern="1800" dirty="0" err="1">
                <a:cs typeface="+mj-cs"/>
              </a:rPr>
              <a:t>účastníckemu</a:t>
            </a:r>
            <a:r>
              <a:rPr lang="pl-PL" b="1" kern="1800" dirty="0">
                <a:cs typeface="+mj-cs"/>
              </a:rPr>
              <a:t> </a:t>
            </a:r>
            <a:r>
              <a:rPr lang="pl-PL" b="1" kern="1800" dirty="0" err="1">
                <a:cs typeface="+mj-cs"/>
              </a:rPr>
              <a:t>formuláru</a:t>
            </a:r>
            <a:r>
              <a:rPr lang="pl-PL" b="1" kern="1800" dirty="0">
                <a:cs typeface="+mj-cs"/>
              </a:rPr>
              <a:t>: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442C8AB-FDA1-C316-B81F-95B24F38C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116" y="568044"/>
            <a:ext cx="4873955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910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1D759-31B0-3E63-C6D5-1A3240B37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982CF3-8B89-54F3-D9E4-4502D7F087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7923" y="2305050"/>
            <a:ext cx="9144000" cy="3314334"/>
          </a:xfrm>
        </p:spPr>
        <p:txBody>
          <a:bodyPr>
            <a:noAutofit/>
          </a:bodyPr>
          <a:lstStyle/>
          <a:p>
            <a:pPr algn="l"/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3.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Sú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podujatia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navrhované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v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rámci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projektu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súvisiace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propagáciou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kultúrneho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dedičstva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turistických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atrakcií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Istebnej (PL) a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Istebného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(SK)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zaujímavé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?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Využili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by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túto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ponuku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?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Ak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nie,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uveďte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svoje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návrhy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?</a:t>
            </a: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4.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Prispejú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plánované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opravy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fasád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kostolov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v Istebnej (PL) a Istebnom (SK) k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zachovaniu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kultúrneho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dedičstva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poľsko-slovenského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pohraničia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? </a:t>
            </a:r>
            <a:endParaRPr lang="pl-PL" sz="2400" b="1" kern="18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950BBA9-D828-176B-74CF-E6C912787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923" y="1684043"/>
            <a:ext cx="9144000" cy="468607"/>
          </a:xfrm>
        </p:spPr>
        <p:txBody>
          <a:bodyPr>
            <a:normAutofit/>
          </a:bodyPr>
          <a:lstStyle/>
          <a:p>
            <a:pPr algn="l"/>
            <a:r>
              <a:rPr lang="pl-PL" b="1" kern="1800" dirty="0">
                <a:cs typeface="+mj-cs"/>
              </a:rPr>
              <a:t>Pomocné </a:t>
            </a:r>
            <a:r>
              <a:rPr lang="pl-PL" b="1" kern="1800" dirty="0" err="1">
                <a:cs typeface="+mj-cs"/>
              </a:rPr>
              <a:t>otázky</a:t>
            </a:r>
            <a:r>
              <a:rPr lang="pl-PL" b="1" kern="1800" dirty="0">
                <a:cs typeface="+mj-cs"/>
              </a:rPr>
              <a:t> k </a:t>
            </a:r>
            <a:r>
              <a:rPr lang="pl-PL" b="1" kern="1800" dirty="0" err="1">
                <a:cs typeface="+mj-cs"/>
              </a:rPr>
              <a:t>účastníckemu</a:t>
            </a:r>
            <a:r>
              <a:rPr lang="pl-PL" b="1" kern="1800" dirty="0">
                <a:cs typeface="+mj-cs"/>
              </a:rPr>
              <a:t> </a:t>
            </a:r>
            <a:r>
              <a:rPr lang="pl-PL" b="1" kern="1800" dirty="0" err="1">
                <a:cs typeface="+mj-cs"/>
              </a:rPr>
              <a:t>formuláru</a:t>
            </a:r>
            <a:r>
              <a:rPr lang="pl-PL" b="1" kern="1800" dirty="0">
                <a:cs typeface="+mj-cs"/>
              </a:rPr>
              <a:t>:</a:t>
            </a:r>
          </a:p>
          <a:p>
            <a:pPr algn="l"/>
            <a:endParaRPr lang="pl-PL" b="1" kern="1800" dirty="0">
              <a:cs typeface="+mj-cs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98014685-DFF9-B847-5762-CECAE437C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116" y="568044"/>
            <a:ext cx="4873955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00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3DFD0-977B-F2ED-B097-3E2F664A6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BA8990-1440-7989-9876-2FA9C393FD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116" y="2438400"/>
            <a:ext cx="9144000" cy="3314334"/>
          </a:xfrm>
        </p:spPr>
        <p:txBody>
          <a:bodyPr>
            <a:noAutofit/>
          </a:bodyPr>
          <a:lstStyle/>
          <a:p>
            <a:pPr algn="l"/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5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Do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akej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miery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podľa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vás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ovplyvnia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vynovené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kostoly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turistickú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atraktivitu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poľsko-slovenského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pohraničia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?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Bude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turista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ktorý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navštívi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kostol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v Istebnej (PL), po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získaní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informácií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slovenskom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partnerovi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povzbudený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aby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išiel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do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Istebného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(SK) a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naopak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?</a:t>
            </a: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>
                <a:latin typeface="Calibri" panose="020F0502020204030204" pitchFamily="34" charset="0"/>
                <a:ea typeface="Times New Roman" panose="02020603050405020304" pitchFamily="18" charset="0"/>
              </a:rPr>
              <a:t>6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Sú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plánované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štandardné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propagačné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aktivity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projektu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dostatočné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?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Možno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by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sme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mali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naplánovať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natočenie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krátkeho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amatérskeho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filmu o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projekte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? Bolo by video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zverejnené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na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webových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stránkach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partnerov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?</a:t>
            </a:r>
            <a:endParaRPr lang="pl-PL" sz="2400" b="1" kern="18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E33319F-D90A-8EF8-3526-DD32217FE5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923" y="1684043"/>
            <a:ext cx="9144000" cy="468607"/>
          </a:xfrm>
        </p:spPr>
        <p:txBody>
          <a:bodyPr>
            <a:normAutofit/>
          </a:bodyPr>
          <a:lstStyle/>
          <a:p>
            <a:pPr algn="l"/>
            <a:r>
              <a:rPr lang="pl-PL" b="1" kern="1800" dirty="0">
                <a:cs typeface="+mj-cs"/>
              </a:rPr>
              <a:t>Pomocné </a:t>
            </a:r>
            <a:r>
              <a:rPr lang="pl-PL" b="1" kern="1800" dirty="0" err="1">
                <a:cs typeface="+mj-cs"/>
              </a:rPr>
              <a:t>otázky</a:t>
            </a:r>
            <a:r>
              <a:rPr lang="pl-PL" b="1" kern="1800" dirty="0">
                <a:cs typeface="+mj-cs"/>
              </a:rPr>
              <a:t> k </a:t>
            </a:r>
            <a:r>
              <a:rPr lang="pl-PL" b="1" kern="1800" dirty="0" err="1">
                <a:cs typeface="+mj-cs"/>
              </a:rPr>
              <a:t>účastníckemu</a:t>
            </a:r>
            <a:r>
              <a:rPr lang="pl-PL" b="1" kern="1800" dirty="0">
                <a:cs typeface="+mj-cs"/>
              </a:rPr>
              <a:t> </a:t>
            </a:r>
            <a:r>
              <a:rPr lang="pl-PL" b="1" kern="1800" dirty="0" err="1">
                <a:cs typeface="+mj-cs"/>
              </a:rPr>
              <a:t>formuláru</a:t>
            </a:r>
            <a:r>
              <a:rPr lang="pl-PL" b="1" kern="1800" dirty="0">
                <a:cs typeface="+mj-cs"/>
              </a:rPr>
              <a:t>:</a:t>
            </a:r>
          </a:p>
          <a:p>
            <a:pPr algn="l"/>
            <a:endParaRPr lang="pl-PL" b="1" kern="1800" dirty="0">
              <a:cs typeface="+mj-cs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7E620F-A200-6DA5-7639-707A9273D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116" y="568044"/>
            <a:ext cx="4873955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38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DA18D-9D3A-2725-36A9-3C986D7BC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EF1E47-88E1-8EB8-CE81-539B6E2816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7923" y="4350677"/>
            <a:ext cx="9144000" cy="2507323"/>
          </a:xfrm>
        </p:spPr>
        <p:txBody>
          <a:bodyPr>
            <a:noAutofit/>
          </a:bodyPr>
          <a:lstStyle/>
          <a:p>
            <a:pPr algn="l"/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Parafia Ewangelicko-Augsburska w Istebnej, 43-470 Istebna 1023</a:t>
            </a: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Osoba do kontaktu: proboszcz ks. Dariusz Madzia</a:t>
            </a: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e-mail: 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istebna@luteranie.pl</a:t>
            </a: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Cirkevný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zbor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ECAV na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Slovensku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Istebné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027 53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Istebné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236</a:t>
            </a: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Kontaktná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osoba: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Zborová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farárka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Alena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Ďurčíková</a:t>
            </a: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e-mail: 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4"/>
              </a:rPr>
              <a:t>ecavistebne@centrum.sk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Účastnícky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formulár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zašlite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na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vyššie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uvedené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adresy e-mail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kontaktné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osoby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až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do </a:t>
            </a:r>
            <a:r>
              <a:rPr lang="pl-PL" sz="2400" b="1" kern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dňa</a:t>
            </a:r>
            <a:r>
              <a:rPr lang="pl-PL" sz="2400" b="1" kern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pl-PL" sz="2400" b="1" kern="1800" dirty="0">
                <a:solidFill>
                  <a:srgbClr val="002060"/>
                </a:solidFill>
                <a:latin typeface="+mn-lt"/>
                <a:ea typeface="+mn-ea"/>
              </a:rPr>
              <a:t>01.01.2025 r</a:t>
            </a:r>
            <a:r>
              <a:rPr lang="pl-PL" sz="2400" b="1" i="1" kern="1800" dirty="0">
                <a:solidFill>
                  <a:srgbClr val="002060"/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4362903-5465-DAEE-0942-83DF953260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923" y="1684042"/>
            <a:ext cx="9144000" cy="1744957"/>
          </a:xfrm>
        </p:spPr>
        <p:txBody>
          <a:bodyPr>
            <a:noAutofit/>
          </a:bodyPr>
          <a:lstStyle/>
          <a:p>
            <a:pPr algn="l"/>
            <a:r>
              <a:rPr lang="pl-PL" b="1" kern="1800" dirty="0" err="1">
                <a:cs typeface="+mj-cs"/>
              </a:rPr>
              <a:t>Pozývame</a:t>
            </a:r>
            <a:r>
              <a:rPr lang="pl-PL" b="1" kern="1800" dirty="0">
                <a:cs typeface="+mj-cs"/>
              </a:rPr>
              <a:t> </a:t>
            </a:r>
            <a:r>
              <a:rPr lang="pl-PL" b="1" kern="1800" dirty="0" err="1">
                <a:cs typeface="+mj-cs"/>
              </a:rPr>
              <a:t>vás</a:t>
            </a:r>
            <a:r>
              <a:rPr lang="pl-PL" b="1" kern="1800" dirty="0">
                <a:cs typeface="+mj-cs"/>
              </a:rPr>
              <a:t> na </a:t>
            </a:r>
            <a:r>
              <a:rPr lang="pl-PL" b="1" kern="1800" dirty="0" err="1">
                <a:cs typeface="+mj-cs"/>
              </a:rPr>
              <a:t>účasť</a:t>
            </a:r>
            <a:r>
              <a:rPr lang="pl-PL" b="1" kern="1800" dirty="0">
                <a:cs typeface="+mj-cs"/>
              </a:rPr>
              <a:t> a pomoc </a:t>
            </a:r>
            <a:r>
              <a:rPr lang="pl-PL" b="1" kern="1800" dirty="0" err="1">
                <a:cs typeface="+mj-cs"/>
              </a:rPr>
              <a:t>pri</a:t>
            </a:r>
            <a:r>
              <a:rPr lang="pl-PL" b="1" kern="1800" dirty="0">
                <a:cs typeface="+mj-cs"/>
              </a:rPr>
              <a:t> </a:t>
            </a:r>
            <a:r>
              <a:rPr lang="pl-PL" b="1" kern="1800" dirty="0" err="1">
                <a:cs typeface="+mj-cs"/>
              </a:rPr>
              <a:t>tvorbe</a:t>
            </a:r>
            <a:r>
              <a:rPr lang="pl-PL" b="1" kern="1800" dirty="0">
                <a:cs typeface="+mj-cs"/>
              </a:rPr>
              <a:t> </a:t>
            </a:r>
            <a:r>
              <a:rPr lang="pl-PL" b="1" kern="1800" dirty="0" err="1">
                <a:cs typeface="+mj-cs"/>
              </a:rPr>
              <a:t>akčného</a:t>
            </a:r>
            <a:r>
              <a:rPr lang="pl-PL" b="1" kern="1800" dirty="0">
                <a:cs typeface="+mj-cs"/>
              </a:rPr>
              <a:t> </a:t>
            </a:r>
            <a:r>
              <a:rPr lang="pl-PL" b="1" kern="1800" dirty="0" err="1">
                <a:cs typeface="+mj-cs"/>
              </a:rPr>
              <a:t>plánu</a:t>
            </a:r>
            <a:r>
              <a:rPr lang="pl-PL" b="1" kern="1800" dirty="0">
                <a:cs typeface="+mj-cs"/>
              </a:rPr>
              <a:t> projektu </a:t>
            </a:r>
            <a:r>
              <a:rPr lang="pl-PL" b="1" i="1" kern="1800" dirty="0" err="1">
                <a:solidFill>
                  <a:srgbClr val="002060"/>
                </a:solidFill>
                <a:cs typeface="+mj-cs"/>
              </a:rPr>
              <a:t>Istebná</a:t>
            </a:r>
            <a:r>
              <a:rPr lang="pl-PL" b="1" i="1" kern="1800" dirty="0">
                <a:solidFill>
                  <a:srgbClr val="002060"/>
                </a:solidFill>
                <a:cs typeface="+mj-cs"/>
              </a:rPr>
              <a:t> (PL) – </a:t>
            </a:r>
            <a:r>
              <a:rPr lang="pl-PL" b="1" i="1" kern="1800" dirty="0" err="1">
                <a:solidFill>
                  <a:srgbClr val="002060"/>
                </a:solidFill>
                <a:cs typeface="+mj-cs"/>
              </a:rPr>
              <a:t>Istebné</a:t>
            </a:r>
            <a:r>
              <a:rPr lang="pl-PL" b="1" i="1" kern="1800" dirty="0">
                <a:solidFill>
                  <a:srgbClr val="002060"/>
                </a:solidFill>
                <a:cs typeface="+mj-cs"/>
              </a:rPr>
              <a:t> (SK): </a:t>
            </a:r>
            <a:r>
              <a:rPr lang="pl-PL" b="1" i="1" kern="1800" dirty="0" err="1">
                <a:solidFill>
                  <a:srgbClr val="002060"/>
                </a:solidFill>
                <a:cs typeface="+mj-cs"/>
              </a:rPr>
              <a:t>máme</a:t>
            </a:r>
            <a:r>
              <a:rPr lang="pl-PL" b="1" i="1" kern="1800" dirty="0">
                <a:solidFill>
                  <a:srgbClr val="002060"/>
                </a:solidFill>
                <a:cs typeface="+mj-cs"/>
              </a:rPr>
              <a:t> </a:t>
            </a:r>
            <a:r>
              <a:rPr lang="pl-PL" b="1" i="1" kern="1800" dirty="0" err="1">
                <a:solidFill>
                  <a:srgbClr val="002060"/>
                </a:solidFill>
                <a:cs typeface="+mj-cs"/>
              </a:rPr>
              <a:t>veľa</a:t>
            </a:r>
            <a:r>
              <a:rPr lang="pl-PL" b="1" i="1" kern="1800" dirty="0">
                <a:solidFill>
                  <a:srgbClr val="002060"/>
                </a:solidFill>
                <a:cs typeface="+mj-cs"/>
              </a:rPr>
              <a:t> </a:t>
            </a:r>
            <a:r>
              <a:rPr lang="pl-PL" b="1" i="1" kern="1800" dirty="0" err="1">
                <a:solidFill>
                  <a:srgbClr val="002060"/>
                </a:solidFill>
                <a:cs typeface="+mj-cs"/>
              </a:rPr>
              <a:t>spoločného</a:t>
            </a:r>
            <a:r>
              <a:rPr lang="pl-PL" b="1" i="1" kern="1800" dirty="0">
                <a:solidFill>
                  <a:srgbClr val="002060"/>
                </a:solidFill>
                <a:cs typeface="+mj-cs"/>
              </a:rPr>
              <a:t> </a:t>
            </a:r>
            <a:r>
              <a:rPr lang="pl-PL" b="1" i="1" kern="1800" dirty="0" err="1">
                <a:cs typeface="+mj-cs"/>
              </a:rPr>
              <a:t>vyplnením</a:t>
            </a:r>
            <a:r>
              <a:rPr lang="pl-PL" b="1" i="1" kern="1800" dirty="0">
                <a:cs typeface="+mj-cs"/>
              </a:rPr>
              <a:t> </a:t>
            </a:r>
            <a:r>
              <a:rPr lang="pl-PL" b="1" i="1" u="sng" kern="1800" dirty="0" err="1">
                <a:cs typeface="+mj-cs"/>
              </a:rPr>
              <a:t>formulára</a:t>
            </a:r>
            <a:r>
              <a:rPr lang="pl-PL" b="1" i="1" kern="1800" dirty="0">
                <a:cs typeface="+mj-cs"/>
              </a:rPr>
              <a:t> </a:t>
            </a:r>
            <a:r>
              <a:rPr lang="pl-PL" b="1" i="1" kern="1800" dirty="0" err="1">
                <a:cs typeface="+mj-cs"/>
              </a:rPr>
              <a:t>alebo</a:t>
            </a:r>
            <a:r>
              <a:rPr lang="pl-PL" b="1" i="1" kern="1800" dirty="0">
                <a:cs typeface="+mj-cs"/>
              </a:rPr>
              <a:t> </a:t>
            </a:r>
            <a:r>
              <a:rPr lang="pl-PL" b="1" i="1" u="sng" kern="1800" dirty="0" err="1">
                <a:cs typeface="+mj-cs"/>
              </a:rPr>
              <a:t>osobnými</a:t>
            </a:r>
            <a:r>
              <a:rPr lang="pl-PL" b="1" i="1" u="sng" kern="1800" dirty="0">
                <a:cs typeface="+mj-cs"/>
              </a:rPr>
              <a:t> </a:t>
            </a:r>
            <a:r>
              <a:rPr lang="pl-PL" b="1" i="1" u="sng" kern="1800" dirty="0" err="1">
                <a:cs typeface="+mj-cs"/>
              </a:rPr>
              <a:t>konzultáciami</a:t>
            </a:r>
            <a:r>
              <a:rPr lang="pl-PL" b="1" i="1" kern="1800" dirty="0">
                <a:cs typeface="+mj-cs"/>
              </a:rPr>
              <a:t>, </a:t>
            </a:r>
            <a:r>
              <a:rPr lang="pl-PL" b="1" i="1" kern="1800" dirty="0" err="1">
                <a:cs typeface="+mj-cs"/>
              </a:rPr>
              <a:t>ktoré</a:t>
            </a:r>
            <a:r>
              <a:rPr lang="pl-PL" b="1" i="1" kern="1800" dirty="0">
                <a:cs typeface="+mj-cs"/>
              </a:rPr>
              <a:t> </a:t>
            </a:r>
            <a:r>
              <a:rPr lang="pl-PL" b="1" i="1" kern="1800" dirty="0" err="1">
                <a:cs typeface="+mj-cs"/>
              </a:rPr>
              <a:t>sa</a:t>
            </a:r>
            <a:r>
              <a:rPr lang="pl-PL" b="1" i="1" kern="1800" dirty="0">
                <a:cs typeface="+mj-cs"/>
              </a:rPr>
              <a:t> </a:t>
            </a:r>
            <a:r>
              <a:rPr lang="pl-PL" b="1" i="1" kern="1800" dirty="0" err="1">
                <a:cs typeface="+mj-cs"/>
              </a:rPr>
              <a:t>uskutočnia</a:t>
            </a:r>
            <a:r>
              <a:rPr lang="pl-PL" b="1" i="1" kern="1800" dirty="0">
                <a:cs typeface="+mj-cs"/>
              </a:rPr>
              <a:t> </a:t>
            </a:r>
            <a:r>
              <a:rPr lang="pl-PL" b="1" i="1" kern="1800" dirty="0">
                <a:solidFill>
                  <a:srgbClr val="002060"/>
                </a:solidFill>
                <a:cs typeface="+mj-cs"/>
              </a:rPr>
              <a:t>dnia ….12. 2024 r. o godz. ….. v </a:t>
            </a:r>
            <a:r>
              <a:rPr lang="pl-PL" b="1" i="1" kern="1800" dirty="0" err="1">
                <a:solidFill>
                  <a:srgbClr val="002060"/>
                </a:solidFill>
                <a:cs typeface="+mj-cs"/>
              </a:rPr>
              <a:t>miestnosti</a:t>
            </a:r>
            <a:r>
              <a:rPr lang="pl-PL" b="1" i="1" kern="1800" dirty="0">
                <a:solidFill>
                  <a:srgbClr val="002060"/>
                </a:solidFill>
                <a:cs typeface="+mj-cs"/>
              </a:rPr>
              <a:t> fary </a:t>
            </a:r>
            <a:r>
              <a:rPr lang="pl-PL" b="1" i="1" kern="1800" dirty="0" err="1">
                <a:solidFill>
                  <a:srgbClr val="002060"/>
                </a:solidFill>
                <a:cs typeface="+mj-cs"/>
              </a:rPr>
              <a:t>Cirkevný</a:t>
            </a:r>
            <a:r>
              <a:rPr lang="pl-PL" b="1" i="1" kern="1800" dirty="0">
                <a:solidFill>
                  <a:srgbClr val="002060"/>
                </a:solidFill>
                <a:cs typeface="+mj-cs"/>
              </a:rPr>
              <a:t> </a:t>
            </a:r>
            <a:r>
              <a:rPr lang="pl-PL" b="1" i="1" kern="1800" dirty="0" err="1">
                <a:solidFill>
                  <a:srgbClr val="002060"/>
                </a:solidFill>
                <a:cs typeface="+mj-cs"/>
              </a:rPr>
              <a:t>zbor</a:t>
            </a:r>
            <a:r>
              <a:rPr lang="pl-PL" b="1" i="1" kern="1800" dirty="0">
                <a:solidFill>
                  <a:srgbClr val="002060"/>
                </a:solidFill>
                <a:cs typeface="+mj-cs"/>
              </a:rPr>
              <a:t> ECAV na </a:t>
            </a:r>
            <a:r>
              <a:rPr lang="pl-PL" b="1" i="1" kern="1800" dirty="0" err="1">
                <a:solidFill>
                  <a:srgbClr val="002060"/>
                </a:solidFill>
                <a:cs typeface="+mj-cs"/>
              </a:rPr>
              <a:t>Slovensku</a:t>
            </a:r>
            <a:r>
              <a:rPr lang="pl-PL" b="1" i="1" kern="1800" dirty="0">
                <a:solidFill>
                  <a:srgbClr val="002060"/>
                </a:solidFill>
                <a:cs typeface="+mj-cs"/>
              </a:rPr>
              <a:t> </a:t>
            </a:r>
            <a:r>
              <a:rPr lang="pl-PL" b="1" i="1" kern="1800" dirty="0" err="1">
                <a:solidFill>
                  <a:srgbClr val="002060"/>
                </a:solidFill>
                <a:cs typeface="+mj-cs"/>
              </a:rPr>
              <a:t>Istebné</a:t>
            </a:r>
            <a:r>
              <a:rPr lang="pl-PL" b="1" i="1" kern="1800" dirty="0">
                <a:solidFill>
                  <a:srgbClr val="002060"/>
                </a:solidFill>
                <a:cs typeface="+mj-cs"/>
              </a:rPr>
              <a:t>  (027 53 </a:t>
            </a:r>
            <a:r>
              <a:rPr lang="pl-PL" b="1" i="1" kern="1800" dirty="0" err="1">
                <a:solidFill>
                  <a:srgbClr val="002060"/>
                </a:solidFill>
                <a:cs typeface="+mj-cs"/>
              </a:rPr>
              <a:t>Istebné</a:t>
            </a:r>
            <a:r>
              <a:rPr lang="pl-PL" b="1" i="1" kern="1800" dirty="0">
                <a:solidFill>
                  <a:srgbClr val="002060"/>
                </a:solidFill>
                <a:cs typeface="+mj-cs"/>
              </a:rPr>
              <a:t> 236).</a:t>
            </a:r>
            <a:br>
              <a:rPr lang="pl-PL" b="1" kern="1800" dirty="0">
                <a:cs typeface="+mj-cs"/>
              </a:rPr>
            </a:br>
            <a:endParaRPr lang="pl-PL" b="1" kern="1800" dirty="0">
              <a:cs typeface="+mj-cs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18BC7E9-7031-19F5-2E93-104CC20F3E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116" y="568044"/>
            <a:ext cx="4873955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59377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742</Words>
  <Application>Microsoft Office PowerPoint</Application>
  <PresentationFormat>Panoramiczny</PresentationFormat>
  <Paragraphs>44</Paragraphs>
  <Slides>13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Motyw pakietu Office</vt:lpstr>
      <vt:lpstr> Participácia v rámci projektu:   Istebna (PL) – Istebne (SK): Máme veľa spoločného  </vt:lpstr>
      <vt:lpstr>  Parafia Ewangelicko-Augsburska w Istebnej  Cirkevný zbor ECAV na Slovensku Istebné </vt:lpstr>
      <vt:lpstr>   . </vt:lpstr>
      <vt:lpstr>     </vt:lpstr>
      <vt:lpstr>   </vt:lpstr>
      <vt:lpstr>   </vt:lpstr>
      <vt:lpstr>Odhadovaný rozpočet projektu: ok. 270 tys. EUR </vt:lpstr>
      <vt:lpstr>1.  Organizovanie podujatí súvisiacich s propagáciou kultúrneho dedičstva a turistických atrakcií Istebnej (PL) a Istebného (SK), vrátane: - remeselných dielní a ľudových a umeleckých remesiel,  - návštevy najvýznamnejších turistických atrakcií oboch miest,  - konferencie o históriu a kultúru tejto časti poľsko-poľského pohraničia -slovenského.  Podujatia sa zúčastnia zástupcovia oboch miest - mestské úrady, pracovníci kultúrnych stredísk, ľudia zodpovední za cestovný ruch, miestni ľudoví umelci, obyvatelia, zástupcovia miestnych kultúrnych a turistických spolkov. </vt:lpstr>
      <vt:lpstr>    2. Obnova fasády budovy evanjelicko-augsburského cirkevného zboru v Istebnej (vrátane výmeny okolitej dlažby) ,  3. Obnova fasády dreveného kostola v Istebnom (renovácia zvislých a vodorovných nosných konštrukcií kostola z vonkajšej strany),  4. Propagácia projektu (informácie o projekte na webových stránkach partnerov a sociálnych médiách, informačných a propagačných tabuliach).  </vt:lpstr>
      <vt:lpstr> 1. Myslíte si, že by sa mala súčasná spolupráca evanjelických farností z Istebnej (PL) a Istebného (SK) rozšíriť o ďalšie subjekty, napr. np. miestne kultúrne a turistické inštitúcie, orgány samosprávy, spoločenské organizácie?     2. Môže prípadná užšia spolupráca dvoch turistických miest Istebna (PL) a Istebné (SK) prispieť k sociálno-ekonomickému rozvoju poľsko-slovenského pohraničia?  </vt:lpstr>
      <vt:lpstr> 3. Sú podujatia navrhované v rámci projektu súvisiace s propagáciou kultúrneho dedičstva a turistických atrakcií Istebnej (PL) a Istebného (SK) zaujímavé? Využili by ste túto ponuku? Ak nie, uveďte svoje návrhy?   4. Prispejú plánované opravy fasád kostolov v Istebnej (PL) a Istebnom (SK) k zachovaniu kultúrneho dedičstva poľsko-slovenského pohraničia? </vt:lpstr>
      <vt:lpstr> 5. Do akej miery podľa vás ovplyvnia vynovené kostoly turistickú atraktivitu poľsko-slovenského pohraničia? Bude turista, ktorý navštívi kostol v Istebnej (PL), po získaní informácií o slovenskom partnerovi povzbudený, aby išiel do Istebného (SK) a naopak?  6. Sú plánované štandardné propagačné aktivity projektu dostatočné? Možno by sme mali naplánovať natočenie krátkeho amatérskeho filmu o projekte? Bolo by video zverejnené na webových stránkach partnerov?</vt:lpstr>
      <vt:lpstr>Parafia Ewangelicko-Augsburska w Istebnej, 43-470 Istebna 1023 Osoba do kontaktu: proboszcz ks. Dariusz Madzia e-mail: istebna@luteranie.pl  Cirkevný zbor ECAV na Slovensku Istebné, 027 53 Istebné 236 Kontaktná osoba: Zborová farárka- Alena Ďurčíková e-mail: ecavistebne@centrum.sk    Účastnícky formulár zašlite na vyššie uvedené adresy e-mail kontaktné osoby až do dňa 01.01.2025 r.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Komputer</dc:creator>
  <cp:lastModifiedBy>Komputer</cp:lastModifiedBy>
  <cp:revision>50</cp:revision>
  <dcterms:created xsi:type="dcterms:W3CDTF">2024-12-16T19:40:38Z</dcterms:created>
  <dcterms:modified xsi:type="dcterms:W3CDTF">2024-12-18T11:23:45Z</dcterms:modified>
</cp:coreProperties>
</file>